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56" r:id="rId2"/>
    <p:sldId id="261" r:id="rId3"/>
    <p:sldId id="264" r:id="rId4"/>
    <p:sldId id="278" r:id="rId5"/>
    <p:sldId id="279" r:id="rId6"/>
    <p:sldId id="273" r:id="rId7"/>
    <p:sldId id="280" r:id="rId8"/>
    <p:sldId id="277" r:id="rId9"/>
  </p:sldIdLst>
  <p:sldSz cx="9144000" cy="6858000" type="screen4x3"/>
  <p:notesSz cx="6858000" cy="9144000"/>
  <p:defaultText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990033"/>
    <a:srgbClr val="CC3300"/>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194" y="13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CFA0B7D-6EAA-4969-8D3C-8DEFB5812F76}" type="datetimeFigureOut">
              <a:rPr lang="ru-RU" smtClean="0"/>
              <a:t>25.04.2017</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615D6D5-837F-49A5-A120-55E8C21FD7AC}" type="slidenum">
              <a:rPr lang="ru-RU" smtClean="0"/>
              <a:t>‹#›</a:t>
            </a:fld>
            <a:endParaRPr lang="ru-RU"/>
          </a:p>
        </p:txBody>
      </p:sp>
    </p:spTree>
    <p:extLst>
      <p:ext uri="{BB962C8B-B14F-4D97-AF65-F5344CB8AC3E}">
        <p14:creationId xmlns:p14="http://schemas.microsoft.com/office/powerpoint/2010/main" val="36728488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A615D6D5-837F-49A5-A120-55E8C21FD7AC}" type="slidenum">
              <a:rPr lang="ru-RU" smtClean="0"/>
              <a:t>6</a:t>
            </a:fld>
            <a:endParaRPr lang="ru-RU"/>
          </a:p>
        </p:txBody>
      </p:sp>
    </p:spTree>
    <p:extLst>
      <p:ext uri="{BB962C8B-B14F-4D97-AF65-F5344CB8AC3E}">
        <p14:creationId xmlns:p14="http://schemas.microsoft.com/office/powerpoint/2010/main" val="38092725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7EAF463A-BC7C-46EE-9F1E-7F377CCA4891}" type="datetimeFigureOut">
              <a:rPr lang="en-US" smtClean="0"/>
              <a:pPr/>
              <a:t>4/25/2017</a:t>
            </a:fld>
            <a:endParaRPr lang="en-US"/>
          </a:p>
        </p:txBody>
      </p:sp>
      <p:sp>
        <p:nvSpPr>
          <p:cNvPr id="19" name="Нижний колонтитул 18"/>
          <p:cNvSpPr>
            <a:spLocks noGrp="1"/>
          </p:cNvSpPr>
          <p:nvPr>
            <p:ph type="ftr" sz="quarter" idx="11"/>
          </p:nvPr>
        </p:nvSpPr>
        <p:spPr/>
        <p:txBody>
          <a:bodyPr/>
          <a:lstStyle/>
          <a:p>
            <a:endParaRPr lang="en-US"/>
          </a:p>
        </p:txBody>
      </p:sp>
      <p:sp>
        <p:nvSpPr>
          <p:cNvPr id="27" name="Номер слайда 26"/>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7EAF463A-BC7C-46EE-9F1E-7F377CCA4891}" type="datetimeFigureOut">
              <a:rPr lang="en-US" smtClean="0"/>
              <a:pPr/>
              <a:t>4/25/2017</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7EAF463A-BC7C-46EE-9F1E-7F377CCA4891}" type="datetimeFigureOut">
              <a:rPr lang="en-US" smtClean="0"/>
              <a:pPr/>
              <a:t>4/25/2017</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7EAF463A-BC7C-46EE-9F1E-7F377CCA4891}" type="datetimeFigureOut">
              <a:rPr lang="en-US" smtClean="0"/>
              <a:pPr/>
              <a:t>4/25/2017</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7EAF463A-BC7C-46EE-9F1E-7F377CCA4891}" type="datetimeFigureOut">
              <a:rPr lang="en-US" smtClean="0"/>
              <a:pPr/>
              <a:t>4/25/2017</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7EAF463A-BC7C-46EE-9F1E-7F377CCA4891}" type="datetimeFigureOut">
              <a:rPr lang="en-US" smtClean="0"/>
              <a:pPr/>
              <a:t>4/25/2017</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7EAF463A-BC7C-46EE-9F1E-7F377CCA4891}" type="datetimeFigureOut">
              <a:rPr lang="en-US" smtClean="0"/>
              <a:pPr/>
              <a:t>4/25/2017</a:t>
            </a:fld>
            <a:endParaRPr lang="en-US"/>
          </a:p>
        </p:txBody>
      </p:sp>
      <p:sp>
        <p:nvSpPr>
          <p:cNvPr id="8" name="Нижний колонтитул 7"/>
          <p:cNvSpPr>
            <a:spLocks noGrp="1"/>
          </p:cNvSpPr>
          <p:nvPr>
            <p:ph type="ftr" sz="quarter" idx="11"/>
          </p:nvPr>
        </p:nvSpPr>
        <p:spPr/>
        <p:txBody>
          <a:bodyPr/>
          <a:lstStyle/>
          <a:p>
            <a:endParaRPr lang="en-US"/>
          </a:p>
        </p:txBody>
      </p:sp>
      <p:sp>
        <p:nvSpPr>
          <p:cNvPr id="9" name="Номер слайда 8"/>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7EAF463A-BC7C-46EE-9F1E-7F377CCA4891}" type="datetimeFigureOut">
              <a:rPr lang="en-US" smtClean="0"/>
              <a:pPr/>
              <a:t>4/25/2017</a:t>
            </a:fld>
            <a:endParaRPr lang="en-US"/>
          </a:p>
        </p:txBody>
      </p:sp>
      <p:sp>
        <p:nvSpPr>
          <p:cNvPr id="4" name="Нижний колонтитул 3"/>
          <p:cNvSpPr>
            <a:spLocks noGrp="1"/>
          </p:cNvSpPr>
          <p:nvPr>
            <p:ph type="ftr" sz="quarter" idx="11"/>
          </p:nvPr>
        </p:nvSpPr>
        <p:spPr/>
        <p:txBody>
          <a:bodyPr/>
          <a:lstStyle/>
          <a:p>
            <a:endParaRPr lang="en-US"/>
          </a:p>
        </p:txBody>
      </p:sp>
      <p:sp>
        <p:nvSpPr>
          <p:cNvPr id="5" name="Номер слайда 4"/>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7EAF463A-BC7C-46EE-9F1E-7F377CCA4891}" type="datetimeFigureOut">
              <a:rPr lang="en-US" smtClean="0"/>
              <a:pPr/>
              <a:t>4/25/2017</a:t>
            </a:fld>
            <a:endParaRPr lang="en-US"/>
          </a:p>
        </p:txBody>
      </p:sp>
      <p:sp>
        <p:nvSpPr>
          <p:cNvPr id="3" name="Нижний колонтитул 2"/>
          <p:cNvSpPr>
            <a:spLocks noGrp="1"/>
          </p:cNvSpPr>
          <p:nvPr>
            <p:ph type="ftr" sz="quarter" idx="11"/>
          </p:nvPr>
        </p:nvSpPr>
        <p:spPr/>
        <p:txBody>
          <a:bodyPr/>
          <a:lstStyle/>
          <a:p>
            <a:endParaRPr lang="en-US"/>
          </a:p>
        </p:txBody>
      </p:sp>
      <p:sp>
        <p:nvSpPr>
          <p:cNvPr id="4" name="Номер слайда 3"/>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7EAF463A-BC7C-46EE-9F1E-7F377CCA4891}" type="datetimeFigureOut">
              <a:rPr lang="en-US" smtClean="0"/>
              <a:pPr/>
              <a:t>4/25/2017</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оугольник с одним вырезанным скругленным углом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Прямоугольный треугольник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Заголовок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7EAF463A-BC7C-46EE-9F1E-7F377CCA4891}" type="datetimeFigureOut">
              <a:rPr lang="en-US" smtClean="0"/>
              <a:pPr/>
              <a:t>4/25/2017</a:t>
            </a:fld>
            <a:endParaRPr lang="en-US"/>
          </a:p>
        </p:txBody>
      </p:sp>
      <p:sp>
        <p:nvSpPr>
          <p:cNvPr id="6" name="Нижний колонтитул 5"/>
          <p:cNvSpPr>
            <a:spLocks noGrp="1"/>
          </p:cNvSpPr>
          <p:nvPr>
            <p:ph type="ftr" sz="quarter" idx="11"/>
          </p:nvPr>
        </p:nvSpPr>
        <p:spPr/>
        <p:txBody>
          <a:bodyPr/>
          <a:lstStyle/>
          <a:p>
            <a:endParaRPr lang="en-US"/>
          </a:p>
        </p:txBody>
      </p:sp>
      <p:sp>
        <p:nvSpPr>
          <p:cNvPr id="7" name="Номер слайда 6"/>
          <p:cNvSpPr>
            <a:spLocks noGrp="1"/>
          </p:cNvSpPr>
          <p:nvPr>
            <p:ph type="sldNum" sz="quarter" idx="12"/>
          </p:nvPr>
        </p:nvSpPr>
        <p:spPr>
          <a:xfrm>
            <a:off x="8077200" y="6356350"/>
            <a:ext cx="609600" cy="365125"/>
          </a:xfrm>
        </p:spPr>
        <p:txBody>
          <a:bodyPr/>
          <a:lstStyle/>
          <a:p>
            <a:fld id="{A483448D-3A78-4528-A469-B745A65DA480}" type="slidenum">
              <a:rPr lang="en-US" smtClean="0"/>
              <a:pPr/>
              <a:t>‹#›</a:t>
            </a:fld>
            <a:endParaRPr lang="en-US"/>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smtClean="0"/>
              <a:t>Вставка рисунка</a:t>
            </a:r>
            <a:endParaRPr kumimoji="0" lang="en-US" dirty="0"/>
          </a:p>
        </p:txBody>
      </p:sp>
      <p:sp>
        <p:nvSpPr>
          <p:cNvPr id="10" name="Полилиния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Полилиния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Полилиния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Полилиния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Заголовок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7EAF463A-BC7C-46EE-9F1E-7F377CCA4891}" type="datetimeFigureOut">
              <a:rPr lang="en-US" smtClean="0"/>
              <a:pPr/>
              <a:t>4/25/2017</a:t>
            </a:fld>
            <a:endParaRPr lang="en-US"/>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A483448D-3A78-4528-A469-B745A65DA480}" type="slidenum">
              <a:rPr lang="en-US" smtClean="0"/>
              <a:pPr/>
              <a:t>‹#›</a:t>
            </a:fld>
            <a:endParaRPr lang="en-US"/>
          </a:p>
        </p:txBody>
      </p:sp>
      <p:grpSp>
        <p:nvGrpSpPr>
          <p:cNvPr id="2" name="Группа 1"/>
          <p:cNvGrpSpPr/>
          <p:nvPr/>
        </p:nvGrpSpPr>
        <p:grpSpPr>
          <a:xfrm>
            <a:off x="-19017" y="202408"/>
            <a:ext cx="9180548" cy="649224"/>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7" Type="http://schemas.openxmlformats.org/officeDocument/2006/relationships/image" Target="../media/image10.jpe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3.jpeg"/><Relationship Id="rId5" Type="http://schemas.openxmlformats.org/officeDocument/2006/relationships/image" Target="../media/image9.jpeg"/><Relationship Id="rId4" Type="http://schemas.openxmlformats.org/officeDocument/2006/relationships/image" Target="../media/image8.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p:cNvSpPr>
            <a:spLocks noChangeArrowheads="1"/>
          </p:cNvSpPr>
          <p:nvPr/>
        </p:nvSpPr>
        <p:spPr bwMode="auto">
          <a:xfrm>
            <a:off x="1219200" y="659705"/>
            <a:ext cx="6899646" cy="132343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4000" b="1" i="0" u="none" strike="noStrike" normalizeH="0" baseline="0" dirty="0" smtClean="0">
                <a:ln w="10541" cmpd="sng">
                  <a:solidFill>
                    <a:schemeClr val="accent1">
                      <a:shade val="88000"/>
                      <a:satMod val="110000"/>
                    </a:schemeClr>
                  </a:solidFill>
                  <a:prstDash val="solid"/>
                </a:ln>
                <a:solidFill>
                  <a:srgbClr val="CC3300"/>
                </a:solidFill>
                <a:latin typeface="Calibri" pitchFamily="34" charset="0"/>
                <a:ea typeface="Times New Roman" pitchFamily="18" charset="0"/>
                <a:cs typeface="Times New Roman" pitchFamily="18" charset="0"/>
              </a:rPr>
              <a:t>             </a:t>
            </a:r>
            <a:endParaRPr kumimoji="0" lang="ru-RU" sz="4000" b="1" i="0" u="none" strike="noStrike" normalizeH="0" baseline="0" dirty="0" smtClean="0">
              <a:ln w="10541" cmpd="sng">
                <a:solidFill>
                  <a:schemeClr val="accent1">
                    <a:shade val="88000"/>
                    <a:satMod val="110000"/>
                  </a:schemeClr>
                </a:solidFill>
                <a:prstDash val="solid"/>
              </a:ln>
              <a:solidFill>
                <a:srgbClr val="990033"/>
              </a:solidFill>
              <a:latin typeface="Calibri" pitchFamily="34" charset="0"/>
              <a:ea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4000" b="1" i="1" u="none" strike="noStrike" normalizeH="0" baseline="0" dirty="0" smtClean="0">
                <a:ln w="10541" cmpd="sng">
                  <a:solidFill>
                    <a:schemeClr val="accent1">
                      <a:shade val="88000"/>
                      <a:satMod val="110000"/>
                    </a:schemeClr>
                  </a:solidFill>
                  <a:prstDash val="solid"/>
                </a:ln>
                <a:solidFill>
                  <a:srgbClr val="0070C0"/>
                </a:solidFill>
                <a:latin typeface="Calibri" pitchFamily="34" charset="0"/>
                <a:ea typeface="Times New Roman" pitchFamily="18" charset="0"/>
                <a:cs typeface="Times New Roman" pitchFamily="18" charset="0"/>
              </a:rPr>
              <a:t>«</a:t>
            </a:r>
            <a:r>
              <a:rPr kumimoji="0" lang="ru-RU" sz="3200" b="1" i="1" u="none" strike="noStrike" normalizeH="0" baseline="0" dirty="0" smtClean="0">
                <a:ln w="10541" cmpd="sng">
                  <a:solidFill>
                    <a:schemeClr val="accent1">
                      <a:shade val="88000"/>
                      <a:satMod val="110000"/>
                    </a:schemeClr>
                  </a:solidFill>
                  <a:prstDash val="solid"/>
                </a:ln>
                <a:solidFill>
                  <a:srgbClr val="0070C0"/>
                </a:solidFill>
                <a:latin typeface="Calibri" pitchFamily="34" charset="0"/>
                <a:ea typeface="Times New Roman" pitchFamily="18" charset="0"/>
                <a:cs typeface="Times New Roman" pitchFamily="18" charset="0"/>
              </a:rPr>
              <a:t>Депрессия и способы борьбы с ней»</a:t>
            </a:r>
            <a:endParaRPr kumimoji="0" lang="ru-RU" sz="3200" b="1" i="1" u="none" strike="noStrike" normalizeH="0" baseline="0" dirty="0" smtClean="0">
              <a:ln w="10541" cmpd="sng">
                <a:solidFill>
                  <a:schemeClr val="accent1">
                    <a:shade val="88000"/>
                    <a:satMod val="110000"/>
                  </a:schemeClr>
                </a:solidFill>
                <a:prstDash val="solid"/>
              </a:ln>
              <a:solidFill>
                <a:srgbClr val="0070C0"/>
              </a:solidFill>
              <a:latin typeface="Arial" pitchFamily="34" charset="0"/>
              <a:cs typeface="Arial" pitchFamily="34" charset="0"/>
            </a:endParaRPr>
          </a:p>
        </p:txBody>
      </p:sp>
      <p:pic>
        <p:nvPicPr>
          <p:cNvPr id="21506" name="Picture 2" descr="C:\Users\Пользователь\Desktop\539698_depressiya.jpg"/>
          <p:cNvPicPr>
            <a:picLocks noChangeAspect="1" noChangeArrowheads="1"/>
          </p:cNvPicPr>
          <p:nvPr/>
        </p:nvPicPr>
        <p:blipFill>
          <a:blip r:embed="rId2"/>
          <a:srcRect/>
          <a:stretch>
            <a:fillRect/>
          </a:stretch>
        </p:blipFill>
        <p:spPr bwMode="auto">
          <a:xfrm>
            <a:off x="1600200" y="2209800"/>
            <a:ext cx="5638800" cy="4191000"/>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57200" y="651634"/>
            <a:ext cx="7239000" cy="3046988"/>
          </a:xfrm>
          <a:prstGeom prst="rect">
            <a:avLst/>
          </a:prstGeom>
        </p:spPr>
        <p:txBody>
          <a:bodyPr wrap="square">
            <a:spAutoFit/>
          </a:bodyPr>
          <a:lstStyle/>
          <a:p>
            <a:r>
              <a:rPr lang="ru-RU" sz="2400" b="1" dirty="0" err="1" smtClean="0">
                <a:solidFill>
                  <a:srgbClr val="0070C0"/>
                </a:solidFill>
                <a:latin typeface="+mj-lt"/>
                <a:cs typeface="Times New Roman" pitchFamily="18" charset="0"/>
              </a:rPr>
              <a:t>Депре́ссия</a:t>
            </a:r>
            <a:r>
              <a:rPr lang="ru-RU" sz="2400" b="1" dirty="0" smtClean="0">
                <a:solidFill>
                  <a:srgbClr val="0070C0"/>
                </a:solidFill>
                <a:latin typeface="+mj-lt"/>
                <a:cs typeface="Times New Roman" pitchFamily="18" charset="0"/>
              </a:rPr>
              <a:t> (от лат. </a:t>
            </a:r>
            <a:r>
              <a:rPr lang="ru-RU" sz="2400" b="1" dirty="0" err="1" smtClean="0">
                <a:solidFill>
                  <a:srgbClr val="0070C0"/>
                </a:solidFill>
                <a:latin typeface="+mj-lt"/>
                <a:cs typeface="Times New Roman" pitchFamily="18" charset="0"/>
              </a:rPr>
              <a:t>deprimo</a:t>
            </a:r>
            <a:r>
              <a:rPr lang="ru-RU" sz="2400" b="1" dirty="0" smtClean="0">
                <a:solidFill>
                  <a:srgbClr val="0070C0"/>
                </a:solidFill>
                <a:latin typeface="+mj-lt"/>
                <a:cs typeface="Times New Roman" pitchFamily="18" charset="0"/>
              </a:rPr>
              <a:t> — «давить», «подавить») — это психическое расстройство, характеризующееся «депрессивной триадой»: снижением настроения и утратой способности переживать радость, нарушениями мышления (негативные суждения, пессимистический взгляд на происходящее и т. д.), двигательной заторможенностью. </a:t>
            </a:r>
            <a:endParaRPr lang="ru-RU" sz="2400" b="1" dirty="0">
              <a:solidFill>
                <a:srgbClr val="0070C0"/>
              </a:solidFill>
              <a:latin typeface="+mj-lt"/>
              <a:cs typeface="Times New Roman" pitchFamily="18" charset="0"/>
            </a:endParaRPr>
          </a:p>
        </p:txBody>
      </p:sp>
      <p:pic>
        <p:nvPicPr>
          <p:cNvPr id="4098" name="Picture 2" descr="http://best-dem.ru/wp-content/uploads/2011/10/%D0%9E%D0%B4%D0%B8%D0%BD%D0%BE%D1%87%D0%B5%D1%81%D1%82%D0%B2%D0%BE-%E2%80%93-%D1%8D%D1%82%D0%BE-%D0%BA%D0%BE%D0%B3%D0%B4%D0%B0-%D1%82%D1%8B-%D1%81%D1%85%D0%BE%D0%B4%D0%B8%D1%88%D1%8C-%D1%81-%D1%83%D0%BC%D0%B0-%D0%B0-%D1%82%D0%B5%D0%B1%D0%B5-%D0%BE%D0%B1-%D1%8D%D1%82%D0%BE%D0%BC-%D0%B4%D0%B0%D0%B6%D0%B5-%D1%81%D0%BA%D0%B0%D0%B7%D0%B0%D1%82%D1%8C-%D0%BD%D0%B5%D0%BA%D0%BE%D0%BC%D1%83%E2%80%A6.jpg"/>
          <p:cNvPicPr>
            <a:picLocks noChangeAspect="1" noChangeArrowheads="1"/>
          </p:cNvPicPr>
          <p:nvPr/>
        </p:nvPicPr>
        <p:blipFill>
          <a:blip r:embed="rId2"/>
          <a:srcRect/>
          <a:stretch>
            <a:fillRect/>
          </a:stretch>
        </p:blipFill>
        <p:spPr bwMode="auto">
          <a:xfrm>
            <a:off x="4267200" y="3713204"/>
            <a:ext cx="4495800" cy="2916195"/>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2514600" y="838200"/>
            <a:ext cx="3817648" cy="58477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3200" b="1" u="none" strike="noStrike" cap="none" normalizeH="0" baseline="0" dirty="0" smtClean="0">
                <a:ln>
                  <a:noFill/>
                </a:ln>
                <a:solidFill>
                  <a:srgbClr val="0070C0"/>
                </a:solidFill>
                <a:effectLst/>
                <a:latin typeface="+mj-lt"/>
                <a:ea typeface="Times New Roman" pitchFamily="18" charset="0"/>
                <a:cs typeface="Times New Roman" pitchFamily="18" charset="0"/>
              </a:rPr>
              <a:t>Причины депрессии</a:t>
            </a:r>
            <a:endParaRPr kumimoji="0" lang="ru-RU" sz="3200" b="1" u="none" strike="noStrike" cap="none" normalizeH="0" baseline="0" dirty="0" smtClean="0">
              <a:ln>
                <a:noFill/>
              </a:ln>
              <a:solidFill>
                <a:srgbClr val="0070C0"/>
              </a:solidFill>
              <a:effectLst/>
              <a:latin typeface="+mj-lt"/>
              <a:cs typeface="Arial" pitchFamily="34" charset="0"/>
            </a:endParaRPr>
          </a:p>
        </p:txBody>
      </p:sp>
      <p:sp>
        <p:nvSpPr>
          <p:cNvPr id="1028" name="Rectangle 4"/>
          <p:cNvSpPr>
            <a:spLocks noChangeArrowheads="1"/>
          </p:cNvSpPr>
          <p:nvPr/>
        </p:nvSpPr>
        <p:spPr bwMode="auto">
          <a:xfrm>
            <a:off x="304800" y="1676400"/>
            <a:ext cx="8458200"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800" b="1" i="0" u="none" strike="noStrike" cap="none" normalizeH="0" baseline="0" dirty="0" smtClean="0">
                <a:ln>
                  <a:noFill/>
                </a:ln>
                <a:solidFill>
                  <a:srgbClr val="0070C0"/>
                </a:solidFill>
                <a:effectLst/>
                <a:latin typeface="+mj-lt"/>
                <a:ea typeface="Times New Roman" pitchFamily="18" charset="0"/>
                <a:cs typeface="Times New Roman" pitchFamily="18" charset="0"/>
              </a:rPr>
              <a:t>Современная медицина выделяет биологические, психологические и социальные причины этого заболевания.</a:t>
            </a:r>
            <a:endParaRPr kumimoji="0" lang="ru-RU" sz="2800" b="1" i="0" u="none" strike="noStrike" cap="none" normalizeH="0" baseline="0" dirty="0" smtClean="0">
              <a:ln>
                <a:noFill/>
              </a:ln>
              <a:solidFill>
                <a:srgbClr val="0070C0"/>
              </a:solidFill>
              <a:effectLst/>
              <a:latin typeface="+mj-lt"/>
              <a:cs typeface="Arial" pitchFamily="34" charset="0"/>
            </a:endParaRPr>
          </a:p>
        </p:txBody>
      </p:sp>
      <p:pic>
        <p:nvPicPr>
          <p:cNvPr id="1029" name="Picture 5" descr="C:\Users\Пользователь\Desktop\19875_2051.jpg"/>
          <p:cNvPicPr>
            <a:picLocks noChangeAspect="1" noChangeArrowheads="1"/>
          </p:cNvPicPr>
          <p:nvPr/>
        </p:nvPicPr>
        <p:blipFill>
          <a:blip r:embed="rId2"/>
          <a:srcRect/>
          <a:stretch>
            <a:fillRect/>
          </a:stretch>
        </p:blipFill>
        <p:spPr bwMode="auto">
          <a:xfrm>
            <a:off x="3048000" y="2743200"/>
            <a:ext cx="5257800" cy="3943350"/>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533400" y="914400"/>
            <a:ext cx="7696200" cy="4247317"/>
          </a:xfrm>
          <a:prstGeom prst="rect">
            <a:avLst/>
          </a:prstGeom>
        </p:spPr>
        <p:txBody>
          <a:bodyPr wrap="square">
            <a:spAutoFit/>
          </a:bodyPr>
          <a:lstStyle/>
          <a:p>
            <a:pPr algn="ctr"/>
            <a:r>
              <a:rPr lang="ru-RU" b="1" dirty="0" smtClean="0">
                <a:solidFill>
                  <a:srgbClr val="0070C0"/>
                </a:solidFill>
                <a:latin typeface="Times New Roman" pitchFamily="18" charset="0"/>
                <a:cs typeface="Times New Roman" pitchFamily="18" charset="0"/>
              </a:rPr>
              <a:t>Симптомы :</a:t>
            </a:r>
          </a:p>
          <a:p>
            <a:r>
              <a:rPr lang="ru-RU" b="1" dirty="0" smtClean="0">
                <a:solidFill>
                  <a:srgbClr val="0070C0"/>
                </a:solidFill>
                <a:latin typeface="Times New Roman" pitchFamily="18" charset="0"/>
                <a:cs typeface="Times New Roman" pitchFamily="18" charset="0"/>
              </a:rPr>
              <a:t>Подросток-зомби</a:t>
            </a:r>
            <a:r>
              <a:rPr lang="ru-RU" b="1" dirty="0">
                <a:solidFill>
                  <a:srgbClr val="0070C0"/>
                </a:solidFill>
                <a:latin typeface="Times New Roman" pitchFamily="18" charset="0"/>
                <a:cs typeface="Times New Roman" pitchFamily="18" charset="0"/>
              </a:rPr>
              <a:t>.</a:t>
            </a:r>
            <a:r>
              <a:rPr lang="ru-RU" dirty="0">
                <a:solidFill>
                  <a:srgbClr val="0070C0"/>
                </a:solidFill>
                <a:latin typeface="Times New Roman" pitchFamily="18" charset="0"/>
                <a:cs typeface="Times New Roman" pitchFamily="18" charset="0"/>
              </a:rPr>
              <a:t> </a:t>
            </a:r>
            <a:r>
              <a:rPr lang="ru-RU" dirty="0" smtClean="0">
                <a:solidFill>
                  <a:srgbClr val="0070C0"/>
                </a:solidFill>
                <a:latin typeface="Times New Roman" pitchFamily="18" charset="0"/>
                <a:cs typeface="Times New Roman" pitchFamily="18" charset="0"/>
              </a:rPr>
              <a:t>Дети </a:t>
            </a:r>
            <a:r>
              <a:rPr lang="ru-RU" dirty="0">
                <a:solidFill>
                  <a:srgbClr val="0070C0"/>
                </a:solidFill>
                <a:latin typeface="Times New Roman" pitchFamily="18" charset="0"/>
                <a:cs typeface="Times New Roman" pitchFamily="18" charset="0"/>
              </a:rPr>
              <a:t>с подобной жизненной позицией зациклены на каком-то определенном занятии. Отличным выходом из положения будет фанатичное занятие спортом, которое приносит результаты. Однако чаще всего наши дети проводят время в интернете со всеми вытекающими последствиями в виде блуждающего взгляда подростка из-за элементарного недосыпания. </a:t>
            </a:r>
            <a:endParaRPr lang="ru-RU" dirty="0" smtClean="0">
              <a:solidFill>
                <a:srgbClr val="0070C0"/>
              </a:solidFill>
              <a:latin typeface="Times New Roman" pitchFamily="18" charset="0"/>
              <a:cs typeface="Times New Roman" pitchFamily="18" charset="0"/>
            </a:endParaRPr>
          </a:p>
          <a:p>
            <a:endParaRPr lang="ru-RU" dirty="0">
              <a:solidFill>
                <a:srgbClr val="0070C0"/>
              </a:solidFill>
              <a:latin typeface="Times New Roman" pitchFamily="18" charset="0"/>
              <a:cs typeface="Times New Roman" pitchFamily="18" charset="0"/>
            </a:endParaRPr>
          </a:p>
          <a:p>
            <a:r>
              <a:rPr lang="ru-RU" b="1" dirty="0">
                <a:solidFill>
                  <a:srgbClr val="0070C0"/>
                </a:solidFill>
                <a:latin typeface="Times New Roman" pitchFamily="18" charset="0"/>
                <a:cs typeface="Times New Roman" pitchFamily="18" charset="0"/>
              </a:rPr>
              <a:t>Подросток-загадка</a:t>
            </a:r>
            <a:r>
              <a:rPr lang="ru-RU" dirty="0">
                <a:solidFill>
                  <a:srgbClr val="0070C0"/>
                </a:solidFill>
                <a:latin typeface="Times New Roman" pitchFamily="18" charset="0"/>
                <a:cs typeface="Times New Roman" pitchFamily="18" charset="0"/>
              </a:rPr>
              <a:t>. </a:t>
            </a:r>
            <a:r>
              <a:rPr lang="ru-RU" dirty="0" smtClean="0">
                <a:solidFill>
                  <a:srgbClr val="0070C0"/>
                </a:solidFill>
                <a:latin typeface="Times New Roman" pitchFamily="18" charset="0"/>
                <a:cs typeface="Times New Roman" pitchFamily="18" charset="0"/>
              </a:rPr>
              <a:t>Довольно </a:t>
            </a:r>
            <a:r>
              <a:rPr lang="ru-RU" dirty="0">
                <a:solidFill>
                  <a:srgbClr val="0070C0"/>
                </a:solidFill>
                <a:latin typeface="Times New Roman" pitchFamily="18" charset="0"/>
                <a:cs typeface="Times New Roman" pitchFamily="18" charset="0"/>
              </a:rPr>
              <a:t>печальным фактом является то, что мы иногда впадаем в панику от повышенной у подростка температуры, но не видим очевидный перекос в мировоззрении любимого чада. Если его наклонности при этом не вызывают тревоги, то можно успокоиться насчет создавшейся ситуации. Однако родителей всегда должно настораживать странное поведение ребенка, который за короткий промежуток времени полностью изменил свои привычки. </a:t>
            </a:r>
          </a:p>
        </p:txBody>
      </p:sp>
      <p:pic>
        <p:nvPicPr>
          <p:cNvPr id="5" name="Picture 4" descr="http://vladimirlomakin.ru/wp-content/uploads/2011/04/appetit.jpg"/>
          <p:cNvPicPr>
            <a:picLocks noChangeAspect="1" noChangeArrowheads="1"/>
          </p:cNvPicPr>
          <p:nvPr/>
        </p:nvPicPr>
        <p:blipFill>
          <a:blip r:embed="rId2"/>
          <a:srcRect/>
          <a:stretch>
            <a:fillRect/>
          </a:stretch>
        </p:blipFill>
        <p:spPr bwMode="auto">
          <a:xfrm>
            <a:off x="7529945" y="4876800"/>
            <a:ext cx="1515918" cy="1981200"/>
          </a:xfrm>
          <a:prstGeom prst="rect">
            <a:avLst/>
          </a:prstGeom>
          <a:noFill/>
        </p:spPr>
      </p:pic>
    </p:spTree>
    <p:extLst>
      <p:ext uri="{BB962C8B-B14F-4D97-AF65-F5344CB8AC3E}">
        <p14:creationId xmlns:p14="http://schemas.microsoft.com/office/powerpoint/2010/main" val="41596492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320458" y="762000"/>
            <a:ext cx="8153400" cy="5078313"/>
          </a:xfrm>
          <a:prstGeom prst="rect">
            <a:avLst/>
          </a:prstGeom>
        </p:spPr>
        <p:txBody>
          <a:bodyPr wrap="square">
            <a:spAutoFit/>
          </a:bodyPr>
          <a:lstStyle/>
          <a:p>
            <a:pPr algn="just"/>
            <a:r>
              <a:rPr lang="ru-RU" b="1" dirty="0">
                <a:solidFill>
                  <a:srgbClr val="0070C0"/>
                </a:solidFill>
                <a:latin typeface="Times New Roman" pitchFamily="18" charset="0"/>
                <a:cs typeface="Times New Roman" pitchFamily="18" charset="0"/>
              </a:rPr>
              <a:t>Подросток-ширма.</a:t>
            </a:r>
            <a:r>
              <a:rPr lang="ru-RU" dirty="0">
                <a:solidFill>
                  <a:srgbClr val="0070C0"/>
                </a:solidFill>
                <a:latin typeface="Times New Roman" pitchFamily="18" charset="0"/>
                <a:cs typeface="Times New Roman" pitchFamily="18" charset="0"/>
              </a:rPr>
              <a:t> На первый взгляд, дети подобного типа не вызывают никакого опасения. Однако за видимой благополучностью может скрываться страдающая душа подростка. Пусть при этом он станет звездой коллектива, но удовольствия в данном случае получать не будет. Вся его начинающаяся жизнь преобразится в сплошную гонку за успехом на фоне сформировавшейся </a:t>
            </a:r>
            <a:r>
              <a:rPr lang="ru-RU" dirty="0" smtClean="0">
                <a:solidFill>
                  <a:srgbClr val="0070C0"/>
                </a:solidFill>
                <a:latin typeface="Times New Roman" pitchFamily="18" charset="0"/>
                <a:cs typeface="Times New Roman" pitchFamily="18" charset="0"/>
              </a:rPr>
              <a:t>депрессии.</a:t>
            </a:r>
          </a:p>
          <a:p>
            <a:pPr algn="just"/>
            <a:endParaRPr lang="ru-RU" dirty="0" smtClean="0">
              <a:solidFill>
                <a:srgbClr val="0070C0"/>
              </a:solidFill>
              <a:latin typeface="Times New Roman" pitchFamily="18" charset="0"/>
              <a:cs typeface="Times New Roman" pitchFamily="18" charset="0"/>
            </a:endParaRPr>
          </a:p>
          <a:p>
            <a:pPr algn="just"/>
            <a:r>
              <a:rPr lang="ru-RU" b="1" dirty="0">
                <a:solidFill>
                  <a:srgbClr val="0070C0"/>
                </a:solidFill>
                <a:latin typeface="Times New Roman" pitchFamily="18" charset="0"/>
                <a:cs typeface="Times New Roman" pitchFamily="18" charset="0"/>
              </a:rPr>
              <a:t>Подросток-проблема.</a:t>
            </a:r>
            <a:r>
              <a:rPr lang="ru-RU" dirty="0">
                <a:solidFill>
                  <a:srgbClr val="0070C0"/>
                </a:solidFill>
                <a:latin typeface="Times New Roman" pitchFamily="18" charset="0"/>
                <a:cs typeface="Times New Roman" pitchFamily="18" charset="0"/>
              </a:rPr>
              <a:t> Такой типаж еще называют «молодые старики», потому что им изначально все уже прискучило. Они могут хорошо учиться в школе, нервируя при этом своих </a:t>
            </a:r>
            <a:r>
              <a:rPr lang="ru-RU" dirty="0" smtClean="0">
                <a:solidFill>
                  <a:srgbClr val="0070C0"/>
                </a:solidFill>
                <a:latin typeface="Times New Roman" pitchFamily="18" charset="0"/>
                <a:cs typeface="Times New Roman" pitchFamily="18" charset="0"/>
              </a:rPr>
              <a:t>одноклассников </a:t>
            </a:r>
            <a:r>
              <a:rPr lang="ru-RU" dirty="0">
                <a:solidFill>
                  <a:srgbClr val="0070C0"/>
                </a:solidFill>
                <a:latin typeface="Times New Roman" pitchFamily="18" charset="0"/>
                <a:cs typeface="Times New Roman" pitchFamily="18" charset="0"/>
              </a:rPr>
              <a:t>занудством и вопросами не по теме. В семье такие дети обычно не создают проблем, но и душевного контакта с родителями у них нет. </a:t>
            </a:r>
            <a:endParaRPr lang="ru-RU" dirty="0" smtClean="0">
              <a:solidFill>
                <a:srgbClr val="0070C0"/>
              </a:solidFill>
              <a:latin typeface="Times New Roman" pitchFamily="18" charset="0"/>
              <a:cs typeface="Times New Roman" pitchFamily="18" charset="0"/>
            </a:endParaRPr>
          </a:p>
          <a:p>
            <a:pPr algn="just"/>
            <a:endParaRPr lang="ru-RU" dirty="0">
              <a:solidFill>
                <a:srgbClr val="0070C0"/>
              </a:solidFill>
              <a:latin typeface="Times New Roman" pitchFamily="18" charset="0"/>
              <a:cs typeface="Times New Roman" pitchFamily="18" charset="0"/>
            </a:endParaRPr>
          </a:p>
          <a:p>
            <a:pPr algn="just"/>
            <a:r>
              <a:rPr lang="ru-RU" b="1" dirty="0">
                <a:solidFill>
                  <a:srgbClr val="0070C0"/>
                </a:solidFill>
                <a:latin typeface="Times New Roman" pitchFamily="18" charset="0"/>
                <a:cs typeface="Times New Roman" pitchFamily="18" charset="0"/>
              </a:rPr>
              <a:t>Подросток-бунтарь. </a:t>
            </a:r>
            <a:r>
              <a:rPr lang="ru-RU" dirty="0">
                <a:solidFill>
                  <a:srgbClr val="0070C0"/>
                </a:solidFill>
                <a:latin typeface="Times New Roman" pitchFamily="18" charset="0"/>
                <a:cs typeface="Times New Roman" pitchFamily="18" charset="0"/>
              </a:rPr>
              <a:t>Данный типаж ребенка является ярким примером затянувшейся подростковой депрессии. </a:t>
            </a:r>
            <a:r>
              <a:rPr lang="ru-RU" dirty="0" smtClean="0">
                <a:solidFill>
                  <a:srgbClr val="0070C0"/>
                </a:solidFill>
                <a:latin typeface="Times New Roman" pitchFamily="18" charset="0"/>
                <a:cs typeface="Times New Roman" pitchFamily="18" charset="0"/>
              </a:rPr>
              <a:t>Однако </a:t>
            </a:r>
            <a:r>
              <a:rPr lang="ru-RU" dirty="0">
                <a:solidFill>
                  <a:srgbClr val="0070C0"/>
                </a:solidFill>
                <a:latin typeface="Times New Roman" pitchFamily="18" charset="0"/>
                <a:cs typeface="Times New Roman" pitchFamily="18" charset="0"/>
              </a:rPr>
              <a:t>и радости они никому не принесут из-за того, что сами не ценят жизнь, которая их только раздражает</a:t>
            </a:r>
            <a:endParaRPr lang="ru-RU" dirty="0" smtClean="0">
              <a:solidFill>
                <a:srgbClr val="0070C0"/>
              </a:solidFill>
              <a:latin typeface="Times New Roman" pitchFamily="18" charset="0"/>
              <a:cs typeface="Times New Roman" pitchFamily="18" charset="0"/>
            </a:endParaRPr>
          </a:p>
          <a:p>
            <a:pPr algn="just"/>
            <a:endParaRPr lang="ru-RU" dirty="0">
              <a:solidFill>
                <a:srgbClr val="0070C0"/>
              </a:solidFill>
              <a:latin typeface="Times New Roman" pitchFamily="18" charset="0"/>
              <a:cs typeface="Times New Roman" pitchFamily="18" charset="0"/>
            </a:endParaRPr>
          </a:p>
          <a:p>
            <a:pPr algn="just"/>
            <a:endParaRPr lang="ru-RU" dirty="0">
              <a:solidFill>
                <a:srgbClr val="0070C0"/>
              </a:solidFill>
              <a:latin typeface="Times New Roman" pitchFamily="18" charset="0"/>
              <a:cs typeface="Times New Roman" pitchFamily="18" charset="0"/>
            </a:endParaRPr>
          </a:p>
        </p:txBody>
      </p:sp>
      <p:pic>
        <p:nvPicPr>
          <p:cNvPr id="4" name="Picture 8" descr="http://www.psyportal.net/wp-content/uploads/2012/06/Anxiety-disorder.jpg"/>
          <p:cNvPicPr>
            <a:picLocks noChangeAspect="1" noChangeArrowheads="1"/>
          </p:cNvPicPr>
          <p:nvPr/>
        </p:nvPicPr>
        <p:blipFill>
          <a:blip r:embed="rId2" cstate="screen"/>
          <a:srcRect/>
          <a:stretch>
            <a:fillRect/>
          </a:stretch>
        </p:blipFill>
        <p:spPr bwMode="auto">
          <a:xfrm>
            <a:off x="6934200" y="5229678"/>
            <a:ext cx="2104293" cy="1628322"/>
          </a:xfrm>
          <a:prstGeom prst="rect">
            <a:avLst/>
          </a:prstGeom>
          <a:noFill/>
        </p:spPr>
      </p:pic>
    </p:spTree>
    <p:extLst>
      <p:ext uri="{BB962C8B-B14F-4D97-AF65-F5344CB8AC3E}">
        <p14:creationId xmlns:p14="http://schemas.microsoft.com/office/powerpoint/2010/main" val="36181819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1447800" y="762000"/>
            <a:ext cx="5645520" cy="584775"/>
          </a:xfrm>
          <a:prstGeom prst="rect">
            <a:avLst/>
          </a:prstGeom>
        </p:spPr>
        <p:txBody>
          <a:bodyPr wrap="none">
            <a:spAutoFit/>
          </a:bodyPr>
          <a:lstStyle/>
          <a:p>
            <a:r>
              <a:rPr lang="ru-RU" sz="3200" b="1" dirty="0" smtClean="0">
                <a:solidFill>
                  <a:srgbClr val="0070C0"/>
                </a:solidFill>
                <a:latin typeface="+mj-lt"/>
                <a:cs typeface="Times New Roman" pitchFamily="18" charset="0"/>
              </a:rPr>
              <a:t>Способы выхода из депрессии</a:t>
            </a:r>
            <a:endParaRPr lang="ru-RU" sz="3200" dirty="0">
              <a:solidFill>
                <a:srgbClr val="0070C0"/>
              </a:solidFill>
              <a:latin typeface="+mj-lt"/>
              <a:cs typeface="Times New Roman" pitchFamily="18" charset="0"/>
            </a:endParaRPr>
          </a:p>
        </p:txBody>
      </p:sp>
      <p:pic>
        <p:nvPicPr>
          <p:cNvPr id="43014" name="Picture 6" descr="http://www.fitn.ru/imgup/332.jpg"/>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27115" y="1524000"/>
            <a:ext cx="1954086" cy="2180899"/>
          </a:xfrm>
          <a:prstGeom prst="rect">
            <a:avLst/>
          </a:prstGeom>
          <a:noFill/>
        </p:spPr>
      </p:pic>
      <p:pic>
        <p:nvPicPr>
          <p:cNvPr id="6" name="Picture 4" descr="http://im5-tub-ru.yandex.net/i?id=420659967-30-7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83143" y="1219201"/>
            <a:ext cx="1752600"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414312" y="3930134"/>
            <a:ext cx="1928541" cy="369332"/>
          </a:xfrm>
          <a:prstGeom prst="rect">
            <a:avLst/>
          </a:prstGeom>
          <a:noFill/>
        </p:spPr>
        <p:txBody>
          <a:bodyPr wrap="none" rtlCol="0">
            <a:spAutoFit/>
          </a:bodyPr>
          <a:lstStyle/>
          <a:p>
            <a:r>
              <a:rPr lang="ru-RU" dirty="0" smtClean="0">
                <a:solidFill>
                  <a:srgbClr val="0070C0"/>
                </a:solidFill>
                <a:latin typeface="+mj-lt"/>
              </a:rPr>
              <a:t>Активная зарядка</a:t>
            </a:r>
            <a:endParaRPr lang="ru-RU" dirty="0">
              <a:solidFill>
                <a:srgbClr val="0070C0"/>
              </a:solidFill>
              <a:latin typeface="+mj-lt"/>
            </a:endParaRPr>
          </a:p>
        </p:txBody>
      </p:sp>
      <p:sp>
        <p:nvSpPr>
          <p:cNvPr id="8" name="TextBox 7"/>
          <p:cNvSpPr txBox="1"/>
          <p:nvPr/>
        </p:nvSpPr>
        <p:spPr>
          <a:xfrm>
            <a:off x="6925955" y="2974934"/>
            <a:ext cx="2047548" cy="369332"/>
          </a:xfrm>
          <a:prstGeom prst="rect">
            <a:avLst/>
          </a:prstGeom>
          <a:noFill/>
        </p:spPr>
        <p:txBody>
          <a:bodyPr wrap="none" rtlCol="0">
            <a:spAutoFit/>
          </a:bodyPr>
          <a:lstStyle/>
          <a:p>
            <a:r>
              <a:rPr lang="ru-RU" dirty="0" smtClean="0">
                <a:solidFill>
                  <a:srgbClr val="0070C0"/>
                </a:solidFill>
                <a:latin typeface="+mj-lt"/>
              </a:rPr>
              <a:t>Пассивная зарядка</a:t>
            </a:r>
            <a:endParaRPr lang="ru-RU" dirty="0">
              <a:solidFill>
                <a:srgbClr val="0070C0"/>
              </a:solidFill>
              <a:latin typeface="+mj-lt"/>
            </a:endParaRPr>
          </a:p>
        </p:txBody>
      </p:sp>
      <p:pic>
        <p:nvPicPr>
          <p:cNvPr id="9" name="Picture 5" descr="C:\Настя\рисунки\Рисунок1ть.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76600" y="1570613"/>
            <a:ext cx="2496242" cy="17472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extBox 9"/>
          <p:cNvSpPr txBox="1"/>
          <p:nvPr/>
        </p:nvSpPr>
        <p:spPr>
          <a:xfrm>
            <a:off x="7208096" y="4941421"/>
            <a:ext cx="1671163" cy="369332"/>
          </a:xfrm>
          <a:prstGeom prst="rect">
            <a:avLst/>
          </a:prstGeom>
          <a:noFill/>
        </p:spPr>
        <p:txBody>
          <a:bodyPr wrap="none" rtlCol="0">
            <a:spAutoFit/>
          </a:bodyPr>
          <a:lstStyle/>
          <a:p>
            <a:r>
              <a:rPr lang="ru-RU" dirty="0" smtClean="0">
                <a:solidFill>
                  <a:srgbClr val="0070C0"/>
                </a:solidFill>
              </a:rPr>
              <a:t> </a:t>
            </a:r>
            <a:r>
              <a:rPr lang="ru-RU" dirty="0" smtClean="0">
                <a:solidFill>
                  <a:srgbClr val="0070C0"/>
                </a:solidFill>
                <a:latin typeface="+mj-lt"/>
              </a:rPr>
              <a:t>Расслабление</a:t>
            </a:r>
            <a:endParaRPr lang="ru-RU" dirty="0">
              <a:solidFill>
                <a:srgbClr val="0070C0"/>
              </a:solidFill>
              <a:latin typeface="+mj-lt"/>
            </a:endParaRPr>
          </a:p>
        </p:txBody>
      </p:sp>
      <p:sp>
        <p:nvSpPr>
          <p:cNvPr id="12" name="TextBox 11"/>
          <p:cNvSpPr txBox="1"/>
          <p:nvPr/>
        </p:nvSpPr>
        <p:spPr>
          <a:xfrm>
            <a:off x="3561719" y="3455526"/>
            <a:ext cx="1857945" cy="369332"/>
          </a:xfrm>
          <a:prstGeom prst="rect">
            <a:avLst/>
          </a:prstGeom>
          <a:noFill/>
        </p:spPr>
        <p:txBody>
          <a:bodyPr wrap="none" rtlCol="0">
            <a:spAutoFit/>
          </a:bodyPr>
          <a:lstStyle/>
          <a:p>
            <a:r>
              <a:rPr lang="ru-RU" dirty="0" smtClean="0">
                <a:solidFill>
                  <a:srgbClr val="0070C0"/>
                </a:solidFill>
                <a:latin typeface="+mj-lt"/>
              </a:rPr>
              <a:t>Речевая  зарядка</a:t>
            </a:r>
            <a:endParaRPr lang="ru-RU" dirty="0">
              <a:solidFill>
                <a:srgbClr val="0070C0"/>
              </a:solidFill>
              <a:latin typeface="+mj-lt"/>
            </a:endParaRPr>
          </a:p>
        </p:txBody>
      </p:sp>
      <p:pic>
        <p:nvPicPr>
          <p:cNvPr id="13" name="Picture 2" descr="http://best-dem.ru/wp-content/uploads/2011/10/%D0%9E%D0%B4%D0%B8%D0%BD%D0%BE%D1%87%D0%B5%D1%81%D1%82%D0%B2%D0%BE-%E2%80%93-%D1%8D%D1%82%D0%BE-%D0%BA%D0%BE%D0%B3%D0%B4%D0%B0-%D1%82%D1%8B-%D1%81%D1%85%D0%BE%D0%B4%D0%B8%D1%88%D1%8C-%D1%81-%D1%83%D0%BC%D0%B0-%D0%B0-%D1%82%D0%B5%D0%B1%D0%B5-%D0%BE%D0%B1-%D1%8D%D1%82%D0%BE%D0%BC-%D0%B4%D0%B0%D0%B6%D0%B5-%D1%81%D0%BA%D0%B0%D0%B7%D0%B0%D1%82%D1%8C-%D0%BD%D0%B5%D0%BA%D0%BE%D0%BC%D1%83%E2%80%A6.jpg"/>
          <p:cNvPicPr>
            <a:picLocks noChangeAspect="1" noChangeArrowheads="1"/>
          </p:cNvPicPr>
          <p:nvPr/>
        </p:nvPicPr>
        <p:blipFill>
          <a:blip r:embed="rId6"/>
          <a:srcRect/>
          <a:stretch>
            <a:fillRect/>
          </a:stretch>
        </p:blipFill>
        <p:spPr bwMode="auto">
          <a:xfrm>
            <a:off x="6925955" y="3640193"/>
            <a:ext cx="1953304" cy="1267008"/>
          </a:xfrm>
          <a:prstGeom prst="rect">
            <a:avLst/>
          </a:prstGeom>
          <a:noFill/>
        </p:spPr>
      </p:pic>
      <p:pic>
        <p:nvPicPr>
          <p:cNvPr id="15" name="Picture 6" descr="labirint"/>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784095" y="3930134"/>
            <a:ext cx="2127810" cy="15768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p:cNvSpPr txBox="1"/>
          <p:nvPr/>
        </p:nvSpPr>
        <p:spPr>
          <a:xfrm>
            <a:off x="4038600" y="5725531"/>
            <a:ext cx="2367892" cy="369332"/>
          </a:xfrm>
          <a:prstGeom prst="rect">
            <a:avLst/>
          </a:prstGeom>
          <a:noFill/>
        </p:spPr>
        <p:txBody>
          <a:bodyPr wrap="none" rtlCol="0">
            <a:spAutoFit/>
          </a:bodyPr>
          <a:lstStyle/>
          <a:p>
            <a:r>
              <a:rPr lang="ru-RU" dirty="0" smtClean="0">
                <a:solidFill>
                  <a:srgbClr val="0070C0"/>
                </a:solidFill>
                <a:latin typeface="+mj-lt"/>
              </a:rPr>
              <a:t>Поисковая активность</a:t>
            </a:r>
            <a:endParaRPr lang="ru-RU" dirty="0">
              <a:solidFill>
                <a:srgbClr val="0070C0"/>
              </a:solidFill>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1000" fill="hold"/>
                                        <p:tgtEl>
                                          <p:spTgt spid="9"/>
                                        </p:tgtEl>
                                        <p:attrNameLst>
                                          <p:attrName>ppt_w</p:attrName>
                                        </p:attrNameLst>
                                      </p:cBhvr>
                                      <p:tavLst>
                                        <p:tav tm="0">
                                          <p:val>
                                            <p:strVal val="#ppt_w*0.70"/>
                                          </p:val>
                                        </p:tav>
                                        <p:tav tm="100000">
                                          <p:val>
                                            <p:strVal val="#ppt_w"/>
                                          </p:val>
                                        </p:tav>
                                      </p:tavLst>
                                    </p:anim>
                                    <p:anim calcmode="lin" valueType="num">
                                      <p:cBhvr>
                                        <p:cTn id="8" dur="1000" fill="hold"/>
                                        <p:tgtEl>
                                          <p:spTgt spid="9"/>
                                        </p:tgtEl>
                                        <p:attrNameLst>
                                          <p:attrName>ppt_h</p:attrName>
                                        </p:attrNameLst>
                                      </p:cBhvr>
                                      <p:tavLst>
                                        <p:tav tm="0">
                                          <p:val>
                                            <p:strVal val="#ppt_h"/>
                                          </p:val>
                                        </p:tav>
                                        <p:tav tm="100000">
                                          <p:val>
                                            <p:strVal val="#ppt_h"/>
                                          </p:val>
                                        </p:tav>
                                      </p:tavLst>
                                    </p:anim>
                                    <p:animEffect transition="in" filter="fade">
                                      <p:cBhvr>
                                        <p:cTn id="9" dur="1000"/>
                                        <p:tgtEl>
                                          <p:spTgt spid="9"/>
                                        </p:tgtEl>
                                      </p:cBhvr>
                                    </p:animEffect>
                                  </p:childTnLst>
                                </p:cTn>
                              </p:par>
                            </p:childTnLst>
                          </p:cTn>
                        </p:par>
                        <p:par>
                          <p:cTn id="10" fill="hold">
                            <p:stCondLst>
                              <p:cond delay="1000"/>
                            </p:stCondLst>
                            <p:childTnLst>
                              <p:par>
                                <p:cTn id="11" presetID="15" presetClass="entr" presetSubtype="0" fill="hold" nodeType="afterEffect">
                                  <p:stCondLst>
                                    <p:cond delay="0"/>
                                  </p:stCondLst>
                                  <p:childTnLst>
                                    <p:set>
                                      <p:cBhvr>
                                        <p:cTn id="12" dur="1" fill="hold">
                                          <p:stCondLst>
                                            <p:cond delay="0"/>
                                          </p:stCondLst>
                                        </p:cTn>
                                        <p:tgtEl>
                                          <p:spTgt spid="15"/>
                                        </p:tgtEl>
                                        <p:attrNameLst>
                                          <p:attrName>style.visibility</p:attrName>
                                        </p:attrNameLst>
                                      </p:cBhvr>
                                      <p:to>
                                        <p:strVal val="visible"/>
                                      </p:to>
                                    </p:set>
                                    <p:anim calcmode="lin" valueType="num">
                                      <p:cBhvr>
                                        <p:cTn id="13" dur="1000" fill="hold"/>
                                        <p:tgtEl>
                                          <p:spTgt spid="15"/>
                                        </p:tgtEl>
                                        <p:attrNameLst>
                                          <p:attrName>ppt_w</p:attrName>
                                        </p:attrNameLst>
                                      </p:cBhvr>
                                      <p:tavLst>
                                        <p:tav tm="0">
                                          <p:val>
                                            <p:fltVal val="0"/>
                                          </p:val>
                                        </p:tav>
                                        <p:tav tm="100000">
                                          <p:val>
                                            <p:strVal val="#ppt_w"/>
                                          </p:val>
                                        </p:tav>
                                      </p:tavLst>
                                    </p:anim>
                                    <p:anim calcmode="lin" valueType="num">
                                      <p:cBhvr>
                                        <p:cTn id="14" dur="1000" fill="hold"/>
                                        <p:tgtEl>
                                          <p:spTgt spid="15"/>
                                        </p:tgtEl>
                                        <p:attrNameLst>
                                          <p:attrName>ppt_h</p:attrName>
                                        </p:attrNameLst>
                                      </p:cBhvr>
                                      <p:tavLst>
                                        <p:tav tm="0">
                                          <p:val>
                                            <p:fltVal val="0"/>
                                          </p:val>
                                        </p:tav>
                                        <p:tav tm="100000">
                                          <p:val>
                                            <p:strVal val="#ppt_h"/>
                                          </p:val>
                                        </p:tav>
                                      </p:tavLst>
                                    </p:anim>
                                    <p:anim calcmode="lin" valueType="num">
                                      <p:cBhvr>
                                        <p:cTn id="15" dur="1000" fill="hold"/>
                                        <p:tgtEl>
                                          <p:spTgt spid="15"/>
                                        </p:tgtEl>
                                        <p:attrNameLst>
                                          <p:attrName>ppt_x</p:attrName>
                                        </p:attrNameLst>
                                      </p:cBhvr>
                                      <p:tavLst>
                                        <p:tav tm="0" fmla="#ppt_x+(cos(-2*pi*(1-$))*-#ppt_x-sin(-2*pi*(1-$))*(1-#ppt_y))*(1-$)">
                                          <p:val>
                                            <p:fltVal val="0"/>
                                          </p:val>
                                        </p:tav>
                                        <p:tav tm="100000">
                                          <p:val>
                                            <p:fltVal val="1"/>
                                          </p:val>
                                        </p:tav>
                                      </p:tavLst>
                                    </p:anim>
                                    <p:anim calcmode="lin" valueType="num">
                                      <p:cBhvr>
                                        <p:cTn id="16" dur="1000" fill="hold"/>
                                        <p:tgtEl>
                                          <p:spTgt spid="15"/>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85800" y="1028343"/>
            <a:ext cx="8001000" cy="5078313"/>
          </a:xfrm>
          <a:prstGeom prst="rect">
            <a:avLst/>
          </a:prstGeom>
        </p:spPr>
        <p:txBody>
          <a:bodyPr wrap="square">
            <a:spAutoFit/>
          </a:bodyPr>
          <a:lstStyle/>
          <a:p>
            <a:pPr algn="just"/>
            <a:endParaRPr lang="ru-RU" dirty="0">
              <a:solidFill>
                <a:srgbClr val="000000"/>
              </a:solidFill>
              <a:latin typeface="Times New Roman" pitchFamily="18" charset="0"/>
              <a:cs typeface="Times New Roman" pitchFamily="18" charset="0"/>
            </a:endParaRPr>
          </a:p>
          <a:p>
            <a:pPr algn="just"/>
            <a:r>
              <a:rPr lang="ru-RU" b="1" dirty="0" smtClean="0">
                <a:solidFill>
                  <a:srgbClr val="0070C0"/>
                </a:solidFill>
                <a:latin typeface="+mj-lt"/>
                <a:cs typeface="Times New Roman" pitchFamily="18" charset="0"/>
              </a:rPr>
              <a:t>Метод </a:t>
            </a:r>
            <a:r>
              <a:rPr lang="ru-RU" b="1" dirty="0">
                <a:solidFill>
                  <a:srgbClr val="0070C0"/>
                </a:solidFill>
                <a:latin typeface="+mj-lt"/>
                <a:cs typeface="Times New Roman" pitchFamily="18" charset="0"/>
              </a:rPr>
              <a:t>позитивного примера</a:t>
            </a:r>
            <a:r>
              <a:rPr lang="ru-RU" dirty="0">
                <a:solidFill>
                  <a:srgbClr val="0070C0"/>
                </a:solidFill>
                <a:latin typeface="+mj-lt"/>
                <a:cs typeface="Times New Roman" pitchFamily="18" charset="0"/>
              </a:rPr>
              <a:t>. </a:t>
            </a:r>
            <a:r>
              <a:rPr lang="ru-RU" dirty="0" smtClean="0">
                <a:solidFill>
                  <a:srgbClr val="0070C0"/>
                </a:solidFill>
                <a:latin typeface="+mj-lt"/>
                <a:cs typeface="Times New Roman" pitchFamily="18" charset="0"/>
              </a:rPr>
              <a:t>Чтобы </a:t>
            </a:r>
            <a:r>
              <a:rPr lang="ru-RU" dirty="0">
                <a:solidFill>
                  <a:srgbClr val="0070C0"/>
                </a:solidFill>
                <a:latin typeface="+mj-lt"/>
                <a:cs typeface="Times New Roman" pitchFamily="18" charset="0"/>
              </a:rPr>
              <a:t>вывести подростка из депрессии, нужно показать ему его сверстников, которые в юном возрасте добились многого. </a:t>
            </a:r>
            <a:r>
              <a:rPr lang="ru-RU" dirty="0" smtClean="0">
                <a:solidFill>
                  <a:srgbClr val="0070C0"/>
                </a:solidFill>
                <a:latin typeface="+mj-lt"/>
                <a:cs typeface="Times New Roman" pitchFamily="18" charset="0"/>
              </a:rPr>
              <a:t>Сильные </a:t>
            </a:r>
            <a:r>
              <a:rPr lang="ru-RU" dirty="0">
                <a:solidFill>
                  <a:srgbClr val="0070C0"/>
                </a:solidFill>
                <a:latin typeface="+mj-lt"/>
                <a:cs typeface="Times New Roman" pitchFamily="18" charset="0"/>
              </a:rPr>
              <a:t>духом взрослые всегда вызовут уважение даже у самого отчаявшегося подростка. Данный метод действует всегда, если разумно подойти к его применению</a:t>
            </a:r>
            <a:r>
              <a:rPr lang="ru-RU" dirty="0" smtClean="0">
                <a:solidFill>
                  <a:srgbClr val="0070C0"/>
                </a:solidFill>
                <a:latin typeface="+mj-lt"/>
                <a:cs typeface="Times New Roman" pitchFamily="18" charset="0"/>
              </a:rPr>
              <a:t>.</a:t>
            </a:r>
          </a:p>
          <a:p>
            <a:pPr algn="just"/>
            <a:endParaRPr lang="ru-RU" dirty="0">
              <a:solidFill>
                <a:srgbClr val="0070C0"/>
              </a:solidFill>
              <a:latin typeface="+mj-lt"/>
              <a:cs typeface="Times New Roman" pitchFamily="18" charset="0"/>
            </a:endParaRPr>
          </a:p>
          <a:p>
            <a:pPr algn="just"/>
            <a:r>
              <a:rPr lang="ru-RU" b="1" dirty="0">
                <a:solidFill>
                  <a:srgbClr val="0070C0"/>
                </a:solidFill>
                <a:latin typeface="+mj-lt"/>
                <a:cs typeface="Times New Roman" pitchFamily="18" charset="0"/>
              </a:rPr>
              <a:t>Помощь семьи. </a:t>
            </a:r>
            <a:r>
              <a:rPr lang="ru-RU" dirty="0">
                <a:solidFill>
                  <a:srgbClr val="0070C0"/>
                </a:solidFill>
                <a:latin typeface="+mj-lt"/>
                <a:cs typeface="Times New Roman" pitchFamily="18" charset="0"/>
              </a:rPr>
              <a:t>В тяжелый для подростка период ему очень важно чувствовать поддержку близких. Ничто не заменит ребенку теплоту родительских сердец, хотя при этом он будет делать безразличный вид. Следовательно, необходимо окружить подростка максимальной заботой, чтобы вывести его из состояния депрессии</a:t>
            </a:r>
            <a:r>
              <a:rPr lang="ru-RU" dirty="0" smtClean="0">
                <a:solidFill>
                  <a:srgbClr val="0070C0"/>
                </a:solidFill>
                <a:latin typeface="+mj-lt"/>
                <a:cs typeface="Times New Roman" pitchFamily="18" charset="0"/>
              </a:rPr>
              <a:t>.</a:t>
            </a:r>
          </a:p>
          <a:p>
            <a:pPr algn="just"/>
            <a:endParaRPr lang="ru-RU" dirty="0">
              <a:solidFill>
                <a:srgbClr val="0070C0"/>
              </a:solidFill>
              <a:latin typeface="+mj-lt"/>
              <a:cs typeface="Times New Roman" pitchFamily="18" charset="0"/>
            </a:endParaRPr>
          </a:p>
          <a:p>
            <a:pPr algn="just"/>
            <a:r>
              <a:rPr lang="ru-RU" b="1" dirty="0">
                <a:solidFill>
                  <a:srgbClr val="0070C0"/>
                </a:solidFill>
                <a:latin typeface="+mj-lt"/>
                <a:cs typeface="Times New Roman" pitchFamily="18" charset="0"/>
              </a:rPr>
              <a:t>Грамотно организованный досуг</a:t>
            </a:r>
            <a:r>
              <a:rPr lang="ru-RU" dirty="0">
                <a:solidFill>
                  <a:srgbClr val="0070C0"/>
                </a:solidFill>
                <a:latin typeface="+mj-lt"/>
                <a:cs typeface="Times New Roman" pitchFamily="18" charset="0"/>
              </a:rPr>
              <a:t>. Активному подростку будет некогда хандрить, если он увлечен чем-то. В этом случае стоит прислушаться к предпочтениям ребенка. Категорически нельзя заставлять его заниматься тем, что не нравится</a:t>
            </a:r>
            <a:r>
              <a:rPr lang="ru-RU" dirty="0" smtClean="0">
                <a:solidFill>
                  <a:srgbClr val="0070C0"/>
                </a:solidFill>
                <a:latin typeface="+mj-lt"/>
                <a:cs typeface="Times New Roman" pitchFamily="18" charset="0"/>
              </a:rPr>
              <a:t>.</a:t>
            </a:r>
          </a:p>
          <a:p>
            <a:pPr algn="just"/>
            <a:r>
              <a:rPr lang="ru-RU" dirty="0" smtClean="0">
                <a:solidFill>
                  <a:srgbClr val="000000"/>
                </a:solidFill>
                <a:latin typeface="+mj-lt"/>
                <a:cs typeface="Times New Roman" pitchFamily="18" charset="0"/>
              </a:rPr>
              <a:t> </a:t>
            </a:r>
            <a:endParaRPr lang="ru-RU" dirty="0">
              <a:solidFill>
                <a:srgbClr val="000000"/>
              </a:solidFill>
              <a:latin typeface="+mj-lt"/>
              <a:cs typeface="Times New Roman" pitchFamily="18" charset="0"/>
            </a:endParaRPr>
          </a:p>
        </p:txBody>
      </p:sp>
    </p:spTree>
    <p:extLst>
      <p:ext uri="{BB962C8B-B14F-4D97-AF65-F5344CB8AC3E}">
        <p14:creationId xmlns:p14="http://schemas.microsoft.com/office/powerpoint/2010/main" val="34417726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106" name="Picture 2" descr="http://www.nastol.com.ua/large/201105/565.jpg"/>
          <p:cNvPicPr>
            <a:picLocks noChangeAspect="1" noChangeArrowheads="1"/>
          </p:cNvPicPr>
          <p:nvPr/>
        </p:nvPicPr>
        <p:blipFill>
          <a:blip r:embed="rId2"/>
          <a:srcRect/>
          <a:stretch>
            <a:fillRect/>
          </a:stretch>
        </p:blipFill>
        <p:spPr bwMode="auto">
          <a:xfrm>
            <a:off x="1981199" y="1627282"/>
            <a:ext cx="6022083" cy="4087717"/>
          </a:xfrm>
          <a:prstGeom prst="rect">
            <a:avLst/>
          </a:prstGeom>
          <a:noFill/>
        </p:spPr>
      </p:pic>
      <p:sp>
        <p:nvSpPr>
          <p:cNvPr id="3" name="Прямоугольник 2"/>
          <p:cNvSpPr/>
          <p:nvPr/>
        </p:nvSpPr>
        <p:spPr>
          <a:xfrm>
            <a:off x="1981200" y="871210"/>
            <a:ext cx="5653279" cy="523220"/>
          </a:xfrm>
          <a:prstGeom prst="rect">
            <a:avLst/>
          </a:prstGeom>
        </p:spPr>
        <p:txBody>
          <a:bodyPr wrap="none">
            <a:spAutoFit/>
          </a:bodyPr>
          <a:lstStyle/>
          <a:p>
            <a:r>
              <a:rPr lang="ru-RU" sz="2800" b="1" dirty="0" smtClean="0">
                <a:solidFill>
                  <a:srgbClr val="0070C0"/>
                </a:solidFill>
                <a:latin typeface="+mj-lt"/>
                <a:cs typeface="Times New Roman" pitchFamily="18" charset="0"/>
              </a:rPr>
              <a:t>Улыбайтесь, господа, улыбайтесь</a:t>
            </a:r>
            <a:r>
              <a:rPr lang="ru-RU" sz="2800" b="1" dirty="0" smtClean="0">
                <a:solidFill>
                  <a:srgbClr val="990033"/>
                </a:solidFill>
                <a:latin typeface="Times New Roman" pitchFamily="18" charset="0"/>
                <a:cs typeface="Times New Roman" pitchFamily="18" charset="0"/>
              </a:rPr>
              <a:t>!</a:t>
            </a:r>
            <a:endParaRPr lang="ru-RU" sz="2800" b="1" dirty="0">
              <a:solidFill>
                <a:srgbClr val="990033"/>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Другая 3">
      <a:dk1>
        <a:srgbClr val="FFFFFF"/>
      </a:dk1>
      <a:lt1>
        <a:sysClr val="window" lastClr="FFFFFF"/>
      </a:lt1>
      <a:dk2>
        <a:srgbClr val="9EB060"/>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FFFFFF"/>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294</TotalTime>
  <Words>482</Words>
  <Application>Microsoft Office PowerPoint</Application>
  <PresentationFormat>Экран (4:3)</PresentationFormat>
  <Paragraphs>29</Paragraphs>
  <Slides>8</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8</vt:i4>
      </vt:variant>
    </vt:vector>
  </HeadingPairs>
  <TitlesOfParts>
    <vt:vector size="9" baseType="lpstr">
      <vt:lpstr>Поток</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Пользователь</dc:creator>
  <cp:lastModifiedBy>Завуч</cp:lastModifiedBy>
  <cp:revision>31</cp:revision>
  <dcterms:created xsi:type="dcterms:W3CDTF">2013-02-20T08:52:15Z</dcterms:created>
  <dcterms:modified xsi:type="dcterms:W3CDTF">2017-04-25T01:35:52Z</dcterms:modified>
</cp:coreProperties>
</file>